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7772400" cy="10058400"/>
  <p:notesSz cx="7010400" cy="9296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EB48E"/>
    <a:srgbClr val="C5AF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p:scale>
          <a:sx n="64" d="100"/>
          <a:sy n="64" d="100"/>
        </p:scale>
        <p:origin x="3048" y="132"/>
      </p:cViewPr>
      <p:guideLst>
        <p:guide orient="horz" pos="2880"/>
        <p:guide pos="216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DB460D4-BE8C-42B0-8B67-72E1538C0A6C}" type="datetimeFigureOut">
              <a:rPr lang="en-US" smtClean="0"/>
              <a:t>9/11/2025</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A47E19A7-3CD0-48BF-93C9-89B915BAD918}" type="slidenum">
              <a:rPr lang="en-US" smtClean="0"/>
              <a:t>‹#›</a:t>
            </a:fld>
            <a:endParaRPr lang="en-US"/>
          </a:p>
        </p:txBody>
      </p:sp>
    </p:spTree>
    <p:extLst>
      <p:ext uri="{BB962C8B-B14F-4D97-AF65-F5344CB8AC3E}">
        <p14:creationId xmlns:p14="http://schemas.microsoft.com/office/powerpoint/2010/main" val="1708726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7E19A7-3CD0-48BF-93C9-89B915BAD918}" type="slidenum">
              <a:rPr lang="en-US" smtClean="0"/>
              <a:t>1</a:t>
            </a:fld>
            <a:endParaRPr lang="en-US"/>
          </a:p>
        </p:txBody>
      </p:sp>
    </p:spTree>
    <p:extLst>
      <p:ext uri="{BB962C8B-B14F-4D97-AF65-F5344CB8AC3E}">
        <p14:creationId xmlns:p14="http://schemas.microsoft.com/office/powerpoint/2010/main" val="2575811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hemarshalllab.com/" TargetMode="External"/><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mailto:jrochet@purdue.edu" TargetMode="External"/><Relationship Id="rId5" Type="http://schemas.openxmlformats.org/officeDocument/2006/relationships/hyperlink" Target="mailto:foxe@purdue.edu" TargetMode="External"/><Relationship Id="rId4" Type="http://schemas.openxmlformats.org/officeDocument/2006/relationships/hyperlink" Target="https://www.nobelprize.org/prizes/medicine/2021/patapoutian/fac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61263" y="455676"/>
            <a:ext cx="0" cy="9144000"/>
          </a:xfrm>
          <a:custGeom>
            <a:avLst/>
            <a:gdLst/>
            <a:ahLst/>
            <a:cxnLst/>
            <a:rect l="l" t="t" r="r" b="b"/>
            <a:pathLst>
              <a:path h="9144000">
                <a:moveTo>
                  <a:pt x="0" y="0"/>
                </a:moveTo>
                <a:lnTo>
                  <a:pt x="0" y="9144000"/>
                </a:lnTo>
              </a:path>
            </a:pathLst>
          </a:custGeom>
          <a:ln w="12700">
            <a:solidFill>
              <a:srgbClr val="C4A168"/>
            </a:solidFill>
          </a:ln>
        </p:spPr>
        <p:txBody>
          <a:bodyPr wrap="square" lIns="0" tIns="0" rIns="0" bIns="0" rtlCol="0"/>
          <a:lstStyle/>
          <a:p>
            <a:endParaRPr/>
          </a:p>
        </p:txBody>
      </p:sp>
      <p:sp>
        <p:nvSpPr>
          <p:cNvPr id="3" name="object 3"/>
          <p:cNvSpPr/>
          <p:nvPr/>
        </p:nvSpPr>
        <p:spPr>
          <a:xfrm>
            <a:off x="7319009" y="457200"/>
            <a:ext cx="0" cy="9144000"/>
          </a:xfrm>
          <a:custGeom>
            <a:avLst/>
            <a:gdLst/>
            <a:ahLst/>
            <a:cxnLst/>
            <a:rect l="l" t="t" r="r" b="b"/>
            <a:pathLst>
              <a:path h="9144000">
                <a:moveTo>
                  <a:pt x="0" y="0"/>
                </a:moveTo>
                <a:lnTo>
                  <a:pt x="0" y="9144000"/>
                </a:lnTo>
              </a:path>
            </a:pathLst>
          </a:custGeom>
          <a:ln w="12700">
            <a:solidFill>
              <a:srgbClr val="C4A168"/>
            </a:solidFill>
          </a:ln>
        </p:spPr>
        <p:txBody>
          <a:bodyPr wrap="square" lIns="0" tIns="0" rIns="0" bIns="0" rtlCol="0"/>
          <a:lstStyle/>
          <a:p>
            <a:endParaRPr/>
          </a:p>
        </p:txBody>
      </p:sp>
      <p:sp>
        <p:nvSpPr>
          <p:cNvPr id="4" name="object 4"/>
          <p:cNvSpPr/>
          <p:nvPr/>
        </p:nvSpPr>
        <p:spPr>
          <a:xfrm flipH="1">
            <a:off x="3005111" y="2865403"/>
            <a:ext cx="45719" cy="6720557"/>
          </a:xfrm>
          <a:custGeom>
            <a:avLst/>
            <a:gdLst/>
            <a:ahLst/>
            <a:cxnLst/>
            <a:rect l="l" t="t" r="r" b="b"/>
            <a:pathLst>
              <a:path w="12700" h="6477000">
                <a:moveTo>
                  <a:pt x="0" y="0"/>
                </a:moveTo>
                <a:lnTo>
                  <a:pt x="12117" y="6476866"/>
                </a:lnTo>
              </a:path>
            </a:pathLst>
          </a:custGeom>
          <a:ln w="12687">
            <a:solidFill>
              <a:srgbClr val="C4A168"/>
            </a:solidFill>
          </a:ln>
        </p:spPr>
        <p:txBody>
          <a:bodyPr wrap="square" lIns="0" tIns="0" rIns="0" bIns="0" rtlCol="0"/>
          <a:lstStyle/>
          <a:p>
            <a:endParaRPr/>
          </a:p>
        </p:txBody>
      </p:sp>
      <p:grpSp>
        <p:nvGrpSpPr>
          <p:cNvPr id="8" name="object 8"/>
          <p:cNvGrpSpPr/>
          <p:nvPr/>
        </p:nvGrpSpPr>
        <p:grpSpPr>
          <a:xfrm>
            <a:off x="936244" y="1371600"/>
            <a:ext cx="5943600" cy="718820"/>
            <a:chOff x="919099" y="1562100"/>
            <a:chExt cx="5943600" cy="718820"/>
          </a:xfrm>
        </p:grpSpPr>
        <p:sp>
          <p:nvSpPr>
            <p:cNvPr id="9" name="object 9"/>
            <p:cNvSpPr/>
            <p:nvPr/>
          </p:nvSpPr>
          <p:spPr>
            <a:xfrm>
              <a:off x="919099" y="1562100"/>
              <a:ext cx="5943600" cy="718820"/>
            </a:xfrm>
            <a:custGeom>
              <a:avLst/>
              <a:gdLst/>
              <a:ahLst/>
              <a:cxnLst/>
              <a:rect l="l" t="t" r="r" b="b"/>
              <a:pathLst>
                <a:path w="5943600" h="718819">
                  <a:moveTo>
                    <a:pt x="5943600" y="718820"/>
                  </a:moveTo>
                  <a:lnTo>
                    <a:pt x="0" y="718820"/>
                  </a:lnTo>
                  <a:lnTo>
                    <a:pt x="0" y="0"/>
                  </a:lnTo>
                  <a:lnTo>
                    <a:pt x="5943600" y="0"/>
                  </a:lnTo>
                  <a:lnTo>
                    <a:pt x="5943600" y="718820"/>
                  </a:lnTo>
                  <a:close/>
                </a:path>
              </a:pathLst>
            </a:custGeom>
            <a:solidFill>
              <a:srgbClr val="CEB48E"/>
            </a:solidFill>
          </p:spPr>
          <p:txBody>
            <a:bodyPr wrap="square" lIns="0" tIns="0" rIns="0" bIns="0" rtlCol="0"/>
            <a:lstStyle/>
            <a:p>
              <a:pPr algn="ctr"/>
              <a:endParaRPr lang="en-US" sz="500" b="1" dirty="0"/>
            </a:p>
            <a:p>
              <a:pPr algn="ctr"/>
              <a:r>
                <a:rPr lang="en-US" b="1" dirty="0"/>
                <a:t>Wednesday, October 8, 2025 </a:t>
              </a:r>
            </a:p>
            <a:p>
              <a:pPr algn="ctr"/>
              <a:r>
                <a:rPr lang="en-US" b="1" dirty="0"/>
                <a:t>10:30 a.m. – 11:30 a.m., LILY, Room 1117</a:t>
              </a:r>
              <a:endParaRPr b="1" dirty="0"/>
            </a:p>
          </p:txBody>
        </p:sp>
        <p:sp>
          <p:nvSpPr>
            <p:cNvPr id="10" name="object 10"/>
            <p:cNvSpPr/>
            <p:nvPr/>
          </p:nvSpPr>
          <p:spPr>
            <a:xfrm>
              <a:off x="919099" y="1562100"/>
              <a:ext cx="5943600" cy="718820"/>
            </a:xfrm>
            <a:custGeom>
              <a:avLst/>
              <a:gdLst/>
              <a:ahLst/>
              <a:cxnLst/>
              <a:rect l="l" t="t" r="r" b="b"/>
              <a:pathLst>
                <a:path w="5943600" h="718819">
                  <a:moveTo>
                    <a:pt x="0" y="0"/>
                  </a:moveTo>
                  <a:lnTo>
                    <a:pt x="5943600" y="0"/>
                  </a:lnTo>
                  <a:lnTo>
                    <a:pt x="5943600" y="718820"/>
                  </a:lnTo>
                  <a:lnTo>
                    <a:pt x="0" y="718820"/>
                  </a:lnTo>
                  <a:lnTo>
                    <a:pt x="0" y="0"/>
                  </a:lnTo>
                  <a:close/>
                </a:path>
              </a:pathLst>
            </a:custGeom>
            <a:ln w="12700">
              <a:solidFill>
                <a:srgbClr val="C4A168"/>
              </a:solidFill>
            </a:ln>
          </p:spPr>
          <p:txBody>
            <a:bodyPr wrap="square" lIns="0" tIns="0" rIns="0" bIns="0" rtlCol="0"/>
            <a:lstStyle/>
            <a:p>
              <a:endParaRPr/>
            </a:p>
          </p:txBody>
        </p:sp>
      </p:grpSp>
      <p:sp>
        <p:nvSpPr>
          <p:cNvPr id="47" name="object 47"/>
          <p:cNvSpPr/>
          <p:nvPr/>
        </p:nvSpPr>
        <p:spPr>
          <a:xfrm>
            <a:off x="7376262" y="9342590"/>
            <a:ext cx="54610" cy="249554"/>
          </a:xfrm>
          <a:custGeom>
            <a:avLst/>
            <a:gdLst/>
            <a:ahLst/>
            <a:cxnLst/>
            <a:rect l="l" t="t" r="r" b="b"/>
            <a:pathLst>
              <a:path w="54609" h="249554">
                <a:moveTo>
                  <a:pt x="53340" y="217703"/>
                </a:moveTo>
                <a:lnTo>
                  <a:pt x="47777" y="216789"/>
                </a:lnTo>
                <a:lnTo>
                  <a:pt x="47777" y="242849"/>
                </a:lnTo>
                <a:lnTo>
                  <a:pt x="28575" y="242849"/>
                </a:lnTo>
                <a:lnTo>
                  <a:pt x="28575" y="219151"/>
                </a:lnTo>
                <a:lnTo>
                  <a:pt x="22936" y="219151"/>
                </a:lnTo>
                <a:lnTo>
                  <a:pt x="22936" y="242849"/>
                </a:lnTo>
                <a:lnTo>
                  <a:pt x="6324" y="242849"/>
                </a:lnTo>
                <a:lnTo>
                  <a:pt x="6324" y="218084"/>
                </a:lnTo>
                <a:lnTo>
                  <a:pt x="762" y="218084"/>
                </a:lnTo>
                <a:lnTo>
                  <a:pt x="762" y="249250"/>
                </a:lnTo>
                <a:lnTo>
                  <a:pt x="53340" y="249250"/>
                </a:lnTo>
                <a:lnTo>
                  <a:pt x="53340" y="217703"/>
                </a:lnTo>
                <a:close/>
              </a:path>
              <a:path w="54609" h="249554">
                <a:moveTo>
                  <a:pt x="53340" y="168389"/>
                </a:moveTo>
                <a:lnTo>
                  <a:pt x="37338" y="173824"/>
                </a:lnTo>
                <a:lnTo>
                  <a:pt x="31699" y="175729"/>
                </a:lnTo>
                <a:lnTo>
                  <a:pt x="31699" y="182181"/>
                </a:lnTo>
                <a:lnTo>
                  <a:pt x="31699" y="198488"/>
                </a:lnTo>
                <a:lnTo>
                  <a:pt x="23825" y="195922"/>
                </a:lnTo>
                <a:lnTo>
                  <a:pt x="17018" y="193738"/>
                </a:lnTo>
                <a:lnTo>
                  <a:pt x="11150" y="191973"/>
                </a:lnTo>
                <a:lnTo>
                  <a:pt x="6096" y="190639"/>
                </a:lnTo>
                <a:lnTo>
                  <a:pt x="6096" y="190487"/>
                </a:lnTo>
                <a:lnTo>
                  <a:pt x="9969" y="189407"/>
                </a:lnTo>
                <a:lnTo>
                  <a:pt x="15392" y="187655"/>
                </a:lnTo>
                <a:lnTo>
                  <a:pt x="31699" y="182181"/>
                </a:lnTo>
                <a:lnTo>
                  <a:pt x="31699" y="175729"/>
                </a:lnTo>
                <a:lnTo>
                  <a:pt x="6096" y="184416"/>
                </a:lnTo>
                <a:lnTo>
                  <a:pt x="762" y="186220"/>
                </a:lnTo>
                <a:lnTo>
                  <a:pt x="762" y="194525"/>
                </a:lnTo>
                <a:lnTo>
                  <a:pt x="12674" y="198424"/>
                </a:lnTo>
                <a:lnTo>
                  <a:pt x="42252" y="207975"/>
                </a:lnTo>
                <a:lnTo>
                  <a:pt x="53340" y="211594"/>
                </a:lnTo>
                <a:lnTo>
                  <a:pt x="53340" y="205117"/>
                </a:lnTo>
                <a:lnTo>
                  <a:pt x="37338" y="199936"/>
                </a:lnTo>
                <a:lnTo>
                  <a:pt x="37338" y="180657"/>
                </a:lnTo>
                <a:lnTo>
                  <a:pt x="53340" y="175323"/>
                </a:lnTo>
                <a:lnTo>
                  <a:pt x="53340" y="168389"/>
                </a:lnTo>
                <a:close/>
              </a:path>
              <a:path w="54609" h="249554">
                <a:moveTo>
                  <a:pt x="53340" y="99822"/>
                </a:moveTo>
                <a:lnTo>
                  <a:pt x="47777" y="98907"/>
                </a:lnTo>
                <a:lnTo>
                  <a:pt x="47777" y="124968"/>
                </a:lnTo>
                <a:lnTo>
                  <a:pt x="28575" y="124968"/>
                </a:lnTo>
                <a:lnTo>
                  <a:pt x="28575" y="101269"/>
                </a:lnTo>
                <a:lnTo>
                  <a:pt x="22936" y="101269"/>
                </a:lnTo>
                <a:lnTo>
                  <a:pt x="22936" y="124968"/>
                </a:lnTo>
                <a:lnTo>
                  <a:pt x="6324" y="124968"/>
                </a:lnTo>
                <a:lnTo>
                  <a:pt x="6324" y="100203"/>
                </a:lnTo>
                <a:lnTo>
                  <a:pt x="762" y="100203"/>
                </a:lnTo>
                <a:lnTo>
                  <a:pt x="762" y="131368"/>
                </a:lnTo>
                <a:lnTo>
                  <a:pt x="53340" y="131368"/>
                </a:lnTo>
                <a:lnTo>
                  <a:pt x="53340" y="99822"/>
                </a:lnTo>
                <a:close/>
              </a:path>
              <a:path w="54609" h="249554">
                <a:moveTo>
                  <a:pt x="54025" y="158877"/>
                </a:moveTo>
                <a:lnTo>
                  <a:pt x="0" y="140970"/>
                </a:lnTo>
                <a:lnTo>
                  <a:pt x="0" y="146151"/>
                </a:lnTo>
                <a:lnTo>
                  <a:pt x="54025" y="164134"/>
                </a:lnTo>
                <a:lnTo>
                  <a:pt x="54025" y="158877"/>
                </a:lnTo>
                <a:close/>
              </a:path>
              <a:path w="54609" h="249554">
                <a:moveTo>
                  <a:pt x="54102" y="19050"/>
                </a:moveTo>
                <a:lnTo>
                  <a:pt x="52603" y="9994"/>
                </a:lnTo>
                <a:lnTo>
                  <a:pt x="48450" y="4114"/>
                </a:lnTo>
                <a:lnTo>
                  <a:pt x="42214" y="939"/>
                </a:lnTo>
                <a:lnTo>
                  <a:pt x="34442" y="0"/>
                </a:lnTo>
                <a:lnTo>
                  <a:pt x="762" y="0"/>
                </a:lnTo>
                <a:lnTo>
                  <a:pt x="762" y="6705"/>
                </a:lnTo>
                <a:lnTo>
                  <a:pt x="42824" y="6705"/>
                </a:lnTo>
                <a:lnTo>
                  <a:pt x="48539" y="9601"/>
                </a:lnTo>
                <a:lnTo>
                  <a:pt x="48539" y="28117"/>
                </a:lnTo>
                <a:lnTo>
                  <a:pt x="42519" y="31242"/>
                </a:lnTo>
                <a:lnTo>
                  <a:pt x="762" y="31242"/>
                </a:lnTo>
                <a:lnTo>
                  <a:pt x="762" y="37795"/>
                </a:lnTo>
                <a:lnTo>
                  <a:pt x="34823" y="37795"/>
                </a:lnTo>
                <a:lnTo>
                  <a:pt x="43014" y="36741"/>
                </a:lnTo>
                <a:lnTo>
                  <a:pt x="49072" y="33413"/>
                </a:lnTo>
                <a:lnTo>
                  <a:pt x="52819" y="27597"/>
                </a:lnTo>
                <a:lnTo>
                  <a:pt x="54102" y="19050"/>
                </a:lnTo>
                <a:close/>
              </a:path>
              <a:path w="54609" h="249554">
                <a:moveTo>
                  <a:pt x="54114" y="70319"/>
                </a:moveTo>
                <a:lnTo>
                  <a:pt x="51955" y="60337"/>
                </a:lnTo>
                <a:lnTo>
                  <a:pt x="48615" y="56375"/>
                </a:lnTo>
                <a:lnTo>
                  <a:pt x="48615" y="70015"/>
                </a:lnTo>
                <a:lnTo>
                  <a:pt x="46913" y="76796"/>
                </a:lnTo>
                <a:lnTo>
                  <a:pt x="42240" y="81597"/>
                </a:lnTo>
                <a:lnTo>
                  <a:pt x="35242" y="84467"/>
                </a:lnTo>
                <a:lnTo>
                  <a:pt x="26593" y="85407"/>
                </a:lnTo>
                <a:lnTo>
                  <a:pt x="18351" y="84480"/>
                </a:lnTo>
                <a:lnTo>
                  <a:pt x="5486" y="69938"/>
                </a:lnTo>
                <a:lnTo>
                  <a:pt x="7124" y="63055"/>
                </a:lnTo>
                <a:lnTo>
                  <a:pt x="11607" y="58280"/>
                </a:lnTo>
                <a:lnTo>
                  <a:pt x="18351" y="55524"/>
                </a:lnTo>
                <a:lnTo>
                  <a:pt x="26593" y="54648"/>
                </a:lnTo>
                <a:lnTo>
                  <a:pt x="35382" y="55511"/>
                </a:lnTo>
                <a:lnTo>
                  <a:pt x="42240" y="58242"/>
                </a:lnTo>
                <a:lnTo>
                  <a:pt x="46913" y="63030"/>
                </a:lnTo>
                <a:lnTo>
                  <a:pt x="48615" y="70015"/>
                </a:lnTo>
                <a:lnTo>
                  <a:pt x="48615" y="56375"/>
                </a:lnTo>
                <a:lnTo>
                  <a:pt x="46075" y="53352"/>
                </a:lnTo>
                <a:lnTo>
                  <a:pt x="37363" y="49263"/>
                </a:lnTo>
                <a:lnTo>
                  <a:pt x="26593" y="47929"/>
                </a:lnTo>
                <a:lnTo>
                  <a:pt x="16116" y="49288"/>
                </a:lnTo>
                <a:lnTo>
                  <a:pt x="7658" y="53390"/>
                </a:lnTo>
                <a:lnTo>
                  <a:pt x="5486" y="56019"/>
                </a:lnTo>
                <a:lnTo>
                  <a:pt x="2044" y="60198"/>
                </a:lnTo>
                <a:lnTo>
                  <a:pt x="0" y="69710"/>
                </a:lnTo>
                <a:lnTo>
                  <a:pt x="2247" y="79692"/>
                </a:lnTo>
                <a:lnTo>
                  <a:pt x="8204" y="86702"/>
                </a:lnTo>
                <a:lnTo>
                  <a:pt x="16751" y="90843"/>
                </a:lnTo>
                <a:lnTo>
                  <a:pt x="26593" y="92176"/>
                </a:lnTo>
                <a:lnTo>
                  <a:pt x="37680" y="90830"/>
                </a:lnTo>
                <a:lnTo>
                  <a:pt x="46342" y="86715"/>
                </a:lnTo>
                <a:lnTo>
                  <a:pt x="51955" y="79997"/>
                </a:lnTo>
                <a:lnTo>
                  <a:pt x="51955" y="80340"/>
                </a:lnTo>
                <a:lnTo>
                  <a:pt x="54114" y="70319"/>
                </a:lnTo>
                <a:close/>
              </a:path>
            </a:pathLst>
          </a:custGeom>
          <a:solidFill>
            <a:srgbClr val="231F20"/>
          </a:solidFill>
        </p:spPr>
        <p:txBody>
          <a:bodyPr wrap="square" lIns="0" tIns="0" rIns="0" bIns="0" rtlCol="0"/>
          <a:lstStyle/>
          <a:p>
            <a:endParaRPr/>
          </a:p>
        </p:txBody>
      </p:sp>
      <p:sp>
        <p:nvSpPr>
          <p:cNvPr id="107" name="TextBox 106">
            <a:extLst>
              <a:ext uri="{FF2B5EF4-FFF2-40B4-BE49-F238E27FC236}">
                <a16:creationId xmlns:a16="http://schemas.microsoft.com/office/drawing/2014/main" id="{A0253E8A-706D-756A-0079-11A72D1679CD}"/>
              </a:ext>
            </a:extLst>
          </p:cNvPr>
          <p:cNvSpPr txBox="1"/>
          <p:nvPr/>
        </p:nvSpPr>
        <p:spPr>
          <a:xfrm>
            <a:off x="917573" y="2286000"/>
            <a:ext cx="5954579" cy="385362"/>
          </a:xfrm>
          <a:prstGeom prst="rect">
            <a:avLst/>
          </a:prstGeom>
          <a:noFill/>
        </p:spPr>
        <p:txBody>
          <a:bodyPr wrap="square">
            <a:spAutoFit/>
          </a:bodyPr>
          <a:lstStyle/>
          <a:p>
            <a:pPr marL="228600" marR="0" indent="-228600">
              <a:lnSpc>
                <a:spcPct val="115000"/>
              </a:lnSpc>
              <a:spcAft>
                <a:spcPts val="1000"/>
              </a:spcAft>
              <a:buNone/>
              <a:tabLst>
                <a:tab pos="228600" algn="l"/>
              </a:tabLst>
            </a:pPr>
            <a:r>
              <a:rPr lang="en-US" b="1" i="1" dirty="0">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“Feeling the Force: PIEZO Ion Channels in Interoception”</a:t>
            </a:r>
          </a:p>
        </p:txBody>
      </p:sp>
      <p:sp>
        <p:nvSpPr>
          <p:cNvPr id="109" name="TextBox 108">
            <a:extLst>
              <a:ext uri="{FF2B5EF4-FFF2-40B4-BE49-F238E27FC236}">
                <a16:creationId xmlns:a16="http://schemas.microsoft.com/office/drawing/2014/main" id="{A0188F3B-FF2B-3336-FCDF-DF909B32391A}"/>
              </a:ext>
            </a:extLst>
          </p:cNvPr>
          <p:cNvSpPr txBox="1"/>
          <p:nvPr/>
        </p:nvSpPr>
        <p:spPr>
          <a:xfrm>
            <a:off x="597041" y="5639733"/>
            <a:ext cx="2350815" cy="3672800"/>
          </a:xfrm>
          <a:prstGeom prst="rect">
            <a:avLst/>
          </a:prstGeom>
          <a:solidFill>
            <a:schemeClr val="bg1"/>
          </a:solidFill>
        </p:spPr>
        <p:txBody>
          <a:bodyPr wrap="square" rtlCol="0">
            <a:spAutoFit/>
          </a:bodyPr>
          <a:lstStyle/>
          <a:p>
            <a:pPr algn="ctr"/>
            <a:r>
              <a:rPr lang="en-US" b="1" dirty="0"/>
              <a:t>Kara Marshall</a:t>
            </a:r>
          </a:p>
          <a:p>
            <a:pPr algn="ctr"/>
            <a:endParaRPr lang="en-US" sz="800" b="1" dirty="0"/>
          </a:p>
          <a:p>
            <a:pPr algn="ctr"/>
            <a:r>
              <a:rPr lang="en-US" sz="1400" b="1" dirty="0"/>
              <a:t>Assistant Professor of Neuroscience</a:t>
            </a:r>
          </a:p>
          <a:p>
            <a:pPr algn="ctr"/>
            <a:endParaRPr lang="en-US" sz="800" b="1" dirty="0"/>
          </a:p>
          <a:p>
            <a:pPr algn="ctr"/>
            <a:r>
              <a:rPr lang="en-US" sz="1400" b="1" dirty="0"/>
              <a:t>Baylor College of Medicine</a:t>
            </a:r>
          </a:p>
          <a:p>
            <a:pPr algn="ctr"/>
            <a:endParaRPr lang="en-US" sz="1400" b="1" dirty="0"/>
          </a:p>
          <a:p>
            <a:pPr algn="ctr"/>
            <a:r>
              <a:rPr lang="en-US" sz="1400" b="1" dirty="0">
                <a:latin typeface="Times New Roman" panose="02020603050405020304" pitchFamily="18" charset="0"/>
                <a:cs typeface="Times New Roman" panose="02020603050405020304" pitchFamily="18" charset="0"/>
              </a:rPr>
              <a:t>Dr. Marshall’s website:  </a:t>
            </a:r>
            <a:r>
              <a:rPr lang="en-US" sz="1400" b="1" dirty="0">
                <a:latin typeface="Times New Roman" panose="02020603050405020304" pitchFamily="18" charset="0"/>
                <a:cs typeface="Times New Roman" panose="02020603050405020304" pitchFamily="18" charset="0"/>
                <a:hlinkClick r:id="rId3"/>
              </a:rPr>
              <a:t>https://www.themarshalllab.com/</a:t>
            </a:r>
            <a:endParaRPr lang="en-US" sz="1400" b="1" dirty="0">
              <a:latin typeface="Times New Roman" panose="02020603050405020304" pitchFamily="18" charset="0"/>
              <a:cs typeface="Times New Roman" panose="02020603050405020304" pitchFamily="18" charset="0"/>
            </a:endParaRPr>
          </a:p>
          <a:p>
            <a:pPr algn="ctr">
              <a:lnSpc>
                <a:spcPts val="1000"/>
              </a:lnSpc>
            </a:pPr>
            <a:endParaRPr lang="en-US" sz="800" b="1" dirty="0">
              <a:latin typeface="Times New Roman" panose="02020603050405020304" pitchFamily="18" charset="0"/>
              <a:cs typeface="Times New Roman" panose="02020603050405020304" pitchFamily="18" charset="0"/>
            </a:endParaRPr>
          </a:p>
          <a:p>
            <a:pPr algn="ctr">
              <a:lnSpc>
                <a:spcPts val="1000"/>
              </a:lnSpc>
            </a:pPr>
            <a:endParaRPr lang="en-US" sz="800" b="1" dirty="0">
              <a:latin typeface="Times New Roman" panose="02020603050405020304" pitchFamily="18" charset="0"/>
              <a:cs typeface="Times New Roman" panose="02020603050405020304" pitchFamily="18" charset="0"/>
            </a:endParaRPr>
          </a:p>
          <a:p>
            <a:pPr algn="ctr"/>
            <a:r>
              <a:rPr lang="en-US" sz="1400" b="1" dirty="0">
                <a:latin typeface="Times New Roman" panose="02020603050405020304" pitchFamily="18" charset="0"/>
                <a:cs typeface="Times New Roman" panose="02020603050405020304" pitchFamily="18" charset="0"/>
              </a:rPr>
              <a:t>Dr. </a:t>
            </a:r>
            <a:r>
              <a:rPr lang="en-US" sz="1400" b="1" dirty="0" err="1">
                <a:latin typeface="Times New Roman" panose="02020603050405020304" pitchFamily="18" charset="0"/>
                <a:cs typeface="Times New Roman" panose="02020603050405020304" pitchFamily="18" charset="0"/>
              </a:rPr>
              <a:t>Patapoutian’s</a:t>
            </a:r>
            <a:r>
              <a:rPr lang="en-US" sz="1400" b="1" dirty="0">
                <a:latin typeface="Times New Roman" panose="02020603050405020304" pitchFamily="18" charset="0"/>
                <a:cs typeface="Times New Roman" panose="02020603050405020304" pitchFamily="18" charset="0"/>
              </a:rPr>
              <a:t> Nobel lecture:</a:t>
            </a:r>
          </a:p>
          <a:p>
            <a:pPr algn="ctr"/>
            <a:r>
              <a:rPr lang="en-US" sz="1400" b="1" u="sng" dirty="0">
                <a:latin typeface="Times New Roman" panose="02020603050405020304" pitchFamily="18" charset="0"/>
                <a:cs typeface="Times New Roman" panose="02020603050405020304" pitchFamily="18" charset="0"/>
                <a:hlinkClick r:id="rId4"/>
              </a:rPr>
              <a:t>https://www.nobelprize.org/prizes/medicine/2021/patapoutian/facts/</a:t>
            </a:r>
            <a:endParaRPr lang="en-US" sz="1400" b="1" dirty="0">
              <a:latin typeface="Times New Roman" panose="02020603050405020304" pitchFamily="18" charset="0"/>
              <a:cs typeface="Times New Roman" panose="02020603050405020304" pitchFamily="18" charset="0"/>
            </a:endParaRPr>
          </a:p>
        </p:txBody>
      </p:sp>
      <p:sp>
        <p:nvSpPr>
          <p:cNvPr id="110" name="TextBox 109">
            <a:extLst>
              <a:ext uri="{FF2B5EF4-FFF2-40B4-BE49-F238E27FC236}">
                <a16:creationId xmlns:a16="http://schemas.microsoft.com/office/drawing/2014/main" id="{AB3A771E-CA7D-0E8E-E166-252154493B20}"/>
              </a:ext>
            </a:extLst>
          </p:cNvPr>
          <p:cNvSpPr txBox="1"/>
          <p:nvPr/>
        </p:nvSpPr>
        <p:spPr>
          <a:xfrm>
            <a:off x="3153276" y="2895600"/>
            <a:ext cx="3996824" cy="6899325"/>
          </a:xfrm>
          <a:prstGeom prst="rect">
            <a:avLst/>
          </a:prstGeom>
          <a:noFill/>
        </p:spPr>
        <p:txBody>
          <a:bodyPr wrap="square" rtlCol="0">
            <a:spAutoFit/>
          </a:bodyPr>
          <a:lstStyle/>
          <a:p>
            <a:pPr algn="just"/>
            <a:r>
              <a:rPr lang="en-US" sz="1400" dirty="0">
                <a:latin typeface="Times New Roman" panose="02020603050405020304" pitchFamily="18" charset="0"/>
                <a:cs typeface="Times New Roman" panose="02020603050405020304" pitchFamily="18" charset="0"/>
              </a:rPr>
              <a:t>Inside our bodies, various organs distend and contract as they perform their duties; nearby neurons monitor and transmit the resulting mechanical sensations to the brain to guide the appropriate behaviors. For example, stretch sensors in the stomach initiate digestion and tell us when we feel full, and bladder stretch alerts us to find a bathroom. Despite their importance, the mechanosensory systems that govern these processes are not well understood. We previously discovered that the mechanosensory ion channel PIEZO2 detects distension of the bladder and drives urinary reflexes. We are now identifying how PIEZO ion channels contribute to the physiology of the urinary tract in aging and inflammatory conditions as well as how the brain integrates mechanical cues from the body to mediate internal pain and emotion. </a:t>
            </a:r>
          </a:p>
          <a:p>
            <a:pPr algn="just"/>
            <a:endParaRPr lang="en-US" sz="1400" dirty="0">
              <a:latin typeface="Times New Roman" panose="02020603050405020304" pitchFamily="18" charset="0"/>
              <a:cs typeface="Times New Roman" panose="02020603050405020304" pitchFamily="18" charset="0"/>
            </a:endParaRPr>
          </a:p>
          <a:p>
            <a:pPr algn="just"/>
            <a:r>
              <a:rPr lang="en-US" sz="1400" b="1" dirty="0">
                <a:latin typeface="Times New Roman" panose="02020603050405020304" pitchFamily="18" charset="0"/>
                <a:cs typeface="Times New Roman" panose="02020603050405020304" pitchFamily="18" charset="0"/>
              </a:rPr>
              <a:t>Dr. Marshall </a:t>
            </a:r>
            <a:r>
              <a:rPr lang="en-US" sz="1400" dirty="0">
                <a:latin typeface="Times New Roman" panose="02020603050405020304" pitchFamily="18" charset="0"/>
                <a:cs typeface="Times New Roman" panose="02020603050405020304" pitchFamily="18" charset="0"/>
              </a:rPr>
              <a:t>recently started her lab to study the role of </a:t>
            </a:r>
            <a:r>
              <a:rPr lang="en-US" sz="1400" dirty="0" err="1">
                <a:latin typeface="Times New Roman" panose="02020603050405020304" pitchFamily="18" charset="0"/>
                <a:cs typeface="Times New Roman" panose="02020603050405020304" pitchFamily="18" charset="0"/>
              </a:rPr>
              <a:t>Mechanosensation</a:t>
            </a:r>
            <a:r>
              <a:rPr lang="en-US" sz="1400" dirty="0">
                <a:latin typeface="Times New Roman" panose="02020603050405020304" pitchFamily="18" charset="0"/>
                <a:cs typeface="Times New Roman" panose="02020603050405020304" pitchFamily="18" charset="0"/>
              </a:rPr>
              <a:t> in Interoception with support as a McNair scholar and as a Freeman Hrabowski Scholar with the Howard Hughes Medical Institute. </a:t>
            </a:r>
            <a:r>
              <a:rPr lang="en-US" sz="1400" u="sng" dirty="0">
                <a:latin typeface="Times New Roman" panose="02020603050405020304" pitchFamily="18" charset="0"/>
                <a:cs typeface="Times New Roman" panose="02020603050405020304" pitchFamily="18" charset="0"/>
              </a:rPr>
              <a:t>Dr. </a:t>
            </a:r>
            <a:r>
              <a:rPr lang="en-US" sz="1400" u="sng" dirty="0" err="1">
                <a:latin typeface="Times New Roman" panose="02020603050405020304" pitchFamily="18" charset="0"/>
                <a:cs typeface="Times New Roman" panose="02020603050405020304" pitchFamily="18" charset="0"/>
              </a:rPr>
              <a:t>Marshalls’s</a:t>
            </a:r>
            <a:r>
              <a:rPr lang="en-US" sz="1400" u="sng" dirty="0">
                <a:latin typeface="Times New Roman" panose="02020603050405020304" pitchFamily="18" charset="0"/>
                <a:cs typeface="Times New Roman" panose="02020603050405020304" pitchFamily="18" charset="0"/>
              </a:rPr>
              <a:t> Postdoc research contributed to her mentor’s Nobel Prize awarded in 2021 for discovery and study of Piezo 1 &amp; 2 </a:t>
            </a:r>
            <a:r>
              <a:rPr lang="en-US" sz="1400" u="sng" dirty="0" err="1">
                <a:latin typeface="Times New Roman" panose="02020603050405020304" pitchFamily="18" charset="0"/>
                <a:cs typeface="Times New Roman" panose="02020603050405020304" pitchFamily="18" charset="0"/>
              </a:rPr>
              <a:t>mechanosensor</a:t>
            </a:r>
            <a:r>
              <a:rPr lang="en-US" sz="1400" u="sng" dirty="0">
                <a:latin typeface="Times New Roman" panose="02020603050405020304" pitchFamily="18" charset="0"/>
                <a:cs typeface="Times New Roman" panose="02020603050405020304" pitchFamily="18" charset="0"/>
              </a:rPr>
              <a:t> roles in interoception.</a:t>
            </a:r>
          </a:p>
          <a:p>
            <a:pPr algn="just"/>
            <a:endParaRPr lang="en-US" sz="1400" u="sng" dirty="0">
              <a:latin typeface="Times New Roman" panose="02020603050405020304" pitchFamily="18" charset="0"/>
              <a:cs typeface="Times New Roman" panose="02020603050405020304" pitchFamily="18" charset="0"/>
            </a:endParaRPr>
          </a:p>
          <a:p>
            <a:pPr algn="ctr"/>
            <a:r>
              <a:rPr lang="en-US" sz="1400" b="1" dirty="0">
                <a:latin typeface="Times New Roman" panose="02020603050405020304" pitchFamily="18" charset="0"/>
                <a:cs typeface="Times New Roman" panose="02020603050405020304" pitchFamily="18" charset="0"/>
              </a:rPr>
              <a:t>Refreshments provided</a:t>
            </a:r>
          </a:p>
          <a:p>
            <a:pPr algn="ctr"/>
            <a:endParaRPr lang="en-US" sz="1400" dirty="0">
              <a:latin typeface="Times New Roman" panose="02020603050405020304" pitchFamily="18" charset="0"/>
              <a:cs typeface="Times New Roman" panose="02020603050405020304" pitchFamily="18" charset="0"/>
            </a:endParaRPr>
          </a:p>
          <a:p>
            <a:pPr algn="ctr"/>
            <a:r>
              <a:rPr lang="en-US" sz="1400" b="1" dirty="0">
                <a:latin typeface="Times New Roman" panose="02020603050405020304" pitchFamily="18" charset="0"/>
                <a:cs typeface="Times New Roman" panose="02020603050405020304" pitchFamily="18" charset="0"/>
              </a:rPr>
              <a:t>Faculty Hosts:  Ed Fox (</a:t>
            </a:r>
            <a:r>
              <a:rPr lang="en-US" sz="1400" b="1" dirty="0">
                <a:latin typeface="Times New Roman" panose="02020603050405020304" pitchFamily="18" charset="0"/>
                <a:cs typeface="Times New Roman" panose="02020603050405020304" pitchFamily="18" charset="0"/>
                <a:hlinkClick r:id="rId5"/>
              </a:rPr>
              <a:t>foxe@purdue.edu</a:t>
            </a:r>
            <a:r>
              <a:rPr lang="en-US" sz="1400" b="1" dirty="0">
                <a:latin typeface="Times New Roman" panose="02020603050405020304" pitchFamily="18" charset="0"/>
                <a:cs typeface="Times New Roman" panose="02020603050405020304" pitchFamily="18" charset="0"/>
              </a:rPr>
              <a:t>) and  Chris Rochet (</a:t>
            </a:r>
            <a:r>
              <a:rPr lang="en-US" sz="1400" b="1" dirty="0">
                <a:latin typeface="Times New Roman" panose="02020603050405020304" pitchFamily="18" charset="0"/>
                <a:cs typeface="Times New Roman" panose="02020603050405020304" pitchFamily="18" charset="0"/>
                <a:hlinkClick r:id="rId6"/>
              </a:rPr>
              <a:t>jrochet@purdue.edu</a:t>
            </a:r>
            <a:r>
              <a:rPr lang="en-US" sz="1400" b="1" dirty="0">
                <a:latin typeface="Times New Roman" panose="02020603050405020304" pitchFamily="18" charset="0"/>
                <a:cs typeface="Times New Roman" panose="02020603050405020304" pitchFamily="18" charset="0"/>
              </a:rPr>
              <a:t>).</a:t>
            </a:r>
          </a:p>
        </p:txBody>
      </p:sp>
      <p:pic>
        <p:nvPicPr>
          <p:cNvPr id="112" name="Picture 111" descr="A person smiling at the camera&#10;&#10;AI-generated content may be incorrect.">
            <a:extLst>
              <a:ext uri="{FF2B5EF4-FFF2-40B4-BE49-F238E27FC236}">
                <a16:creationId xmlns:a16="http://schemas.microsoft.com/office/drawing/2014/main" id="{0DC6C5FE-7B25-0B3F-708B-3CF9DA83919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599" y="3048000"/>
            <a:ext cx="2293063" cy="2286000"/>
          </a:xfrm>
          <a:prstGeom prst="rect">
            <a:avLst/>
          </a:prstGeom>
        </p:spPr>
      </p:pic>
      <p:sp>
        <p:nvSpPr>
          <p:cNvPr id="114" name="TextBox 113">
            <a:extLst>
              <a:ext uri="{FF2B5EF4-FFF2-40B4-BE49-F238E27FC236}">
                <a16:creationId xmlns:a16="http://schemas.microsoft.com/office/drawing/2014/main" id="{C07928D3-BBAC-A696-34FB-5DF12EF9565F}"/>
              </a:ext>
            </a:extLst>
          </p:cNvPr>
          <p:cNvSpPr txBox="1"/>
          <p:nvPr/>
        </p:nvSpPr>
        <p:spPr>
          <a:xfrm>
            <a:off x="936244" y="572869"/>
            <a:ext cx="5943600" cy="646331"/>
          </a:xfrm>
          <a:prstGeom prst="rect">
            <a:avLst/>
          </a:prstGeom>
          <a:noFill/>
        </p:spPr>
        <p:txBody>
          <a:bodyPr wrap="square" rtlCol="0">
            <a:spAutoFit/>
          </a:bodyPr>
          <a:lstStyle/>
          <a:p>
            <a:pPr algn="ctr"/>
            <a:r>
              <a:rPr lang="en-US" b="1" dirty="0"/>
              <a:t>Purdue Institute for Integrative Neuroscience  </a:t>
            </a:r>
          </a:p>
          <a:p>
            <a:pPr algn="ctr"/>
            <a:r>
              <a:rPr lang="en-US" b="1" dirty="0"/>
              <a:t>and Psychological Sciences Department Presents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219</TotalTime>
  <Words>312</Words>
  <Application>Microsoft Office PowerPoint</Application>
  <PresentationFormat>Custom</PresentationFormat>
  <Paragraphs>25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Paula Niedenthal</dc:title>
  <dc:creator>Traci Puetz</dc:creator>
  <cp:lastModifiedBy>Annette Marie Wheeldon</cp:lastModifiedBy>
  <cp:revision>19</cp:revision>
  <cp:lastPrinted>2025-09-10T20:30:24Z</cp:lastPrinted>
  <dcterms:created xsi:type="dcterms:W3CDTF">2025-08-19T18:08:52Z</dcterms:created>
  <dcterms:modified xsi:type="dcterms:W3CDTF">2025-09-11T20:54:28Z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2025-08-13T00:00:00Z</vt:filetime>
  </property>
  <property fmtid="{D5CDD505-2E9C-101B-9397-08002B2CF9AE}" pid="3" name="Creator">
    <vt:lpwstr>Marq</vt:lpwstr>
  </property>
  <property fmtid="{D5CDD505-2E9C-101B-9397-08002B2CF9AE}" pid="4" name="LastSaved">
    <vt:filetime>2025-08-19T00:00:00Z</vt:filetime>
  </property>
</Properties>
</file>